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  <p:sldMasterId id="2147483660" r:id="rId2"/>
  </p:sldMasterIdLst>
  <p:handoutMasterIdLst>
    <p:handoutMasterId r:id="rId28"/>
  </p:handoutMasterIdLst>
  <p:sldIdLst>
    <p:sldId id="259" r:id="rId3"/>
    <p:sldId id="296" r:id="rId4"/>
    <p:sldId id="301" r:id="rId5"/>
    <p:sldId id="300" r:id="rId6"/>
    <p:sldId id="299" r:id="rId7"/>
    <p:sldId id="303" r:id="rId8"/>
    <p:sldId id="304" r:id="rId9"/>
    <p:sldId id="305" r:id="rId10"/>
    <p:sldId id="317" r:id="rId11"/>
    <p:sldId id="318" r:id="rId12"/>
    <p:sldId id="319" r:id="rId13"/>
    <p:sldId id="323" r:id="rId14"/>
    <p:sldId id="302" r:id="rId15"/>
    <p:sldId id="316" r:id="rId16"/>
    <p:sldId id="326" r:id="rId17"/>
    <p:sldId id="314" r:id="rId18"/>
    <p:sldId id="312" r:id="rId19"/>
    <p:sldId id="328" r:id="rId20"/>
    <p:sldId id="322" r:id="rId21"/>
    <p:sldId id="311" r:id="rId22"/>
    <p:sldId id="324" r:id="rId23"/>
    <p:sldId id="330" r:id="rId24"/>
    <p:sldId id="325" r:id="rId25"/>
    <p:sldId id="329" r:id="rId26"/>
    <p:sldId id="298" r:id="rId27"/>
  </p:sldIdLst>
  <p:sldSz cx="9144000" cy="6858000" type="screen4x3"/>
  <p:notesSz cx="6858000" cy="99456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D805E5-382C-49DE-952F-1452C52B7DE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96CDA-24B7-402D-BB79-913C8678D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618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6FEAD-7315-4940-A119-140EA36290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09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D5AC2-9F63-4F04-83DC-EF653C84F5B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35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06BA54-08CA-484C-A836-93E8C09881F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2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EA6AC-3665-4ADD-A213-5ACD99F4863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08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795F5-6685-45EE-A070-4DBAC4662AA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6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A442C-D3A6-47BE-9C91-927244D3B39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10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1E11A-4B71-497B-B203-DEA889ED50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20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6C4B1-6F72-46FB-85D5-026BFB31E51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2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EE48A-0B97-44A4-A953-929B22AB918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82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8B993-9770-4CF6-9C68-F8DC33566A9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263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A2E3B-20C7-401A-A823-9A1EEFBFAE1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8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3BF998-47F5-41E0-802D-A15998F8F8D0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1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image" Target="../media/image74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emf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Relationship Id="rId9" Type="http://schemas.openxmlformats.org/officeDocument/2006/relationships/image" Target="../media/image7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v8781371.htm" TargetMode="External"/><Relationship Id="rId2" Type="http://schemas.openxmlformats.org/officeDocument/2006/relationships/hyperlink" Target="http://baike.sogou.com/v8787951.htm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52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71556" y="1599614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楷体_GB2312" pitchFamily="49" charset="-122"/>
                <a:ea typeface="楷体_GB2312" pitchFamily="49" charset="-122"/>
              </a:rPr>
              <a:t>2 </a:t>
            </a:r>
            <a:r>
              <a:rPr lang="zh-CN" altLang="en-US" sz="3600" dirty="0" smtClean="0">
                <a:latin typeface="楷体_GB2312" pitchFamily="49" charset="-122"/>
                <a:ea typeface="楷体_GB2312" pitchFamily="49" charset="-122"/>
              </a:rPr>
              <a:t>变压器</a:t>
            </a:r>
            <a:endParaRPr lang="zh-CN" altLang="en-US" sz="36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1556" y="2272151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基本元件：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、交流异步电机、旋转变压器基础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1556" y="293031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、系统中广泛应用</a:t>
            </a:r>
            <a:endParaRPr lang="zh-CN" altLang="en-US" dirty="0"/>
          </a:p>
        </p:txBody>
      </p:sp>
      <p:pic>
        <p:nvPicPr>
          <p:cNvPr id="15462" name="Picture 1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2" y="3332334"/>
            <a:ext cx="24765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3" name="Picture 1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56" y="3789040"/>
            <a:ext cx="423784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timgsa.baidu.com/timg?image&amp;quality=80&amp;size=b9999_10000&amp;sec=1539687737868&amp;di=64be4b7f29c5529d6f930a5988368719&amp;imgtype=0&amp;src=http%3A%2F%2F5b0988e595225.cdn.sohucs.com%2Fimages%2F20180115%2F8360f705f7b54e5c96ff0d0a21ded30f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65" y="112607"/>
            <a:ext cx="3217197" cy="4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659" y="429657"/>
            <a:ext cx="410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全世界绝大多数供电系统均为交流电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2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477000" y="304800"/>
            <a:ext cx="2819400" cy="792163"/>
          </a:xfrm>
        </p:spPr>
        <p:txBody>
          <a:bodyPr/>
          <a:lstStyle/>
          <a:p>
            <a:r>
              <a:rPr lang="zh-CN" altLang="en-US" smtClean="0"/>
              <a:t>铁氧体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533400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27652" name="Picture 2" descr="I:\1206411425-658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4600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 descr="I:\2009042401410606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14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89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112"/>
            <a:ext cx="6342856" cy="1143000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变压器线圈与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型铁芯变压器</a:t>
            </a:r>
          </a:p>
        </p:txBody>
      </p:sp>
      <p:pic>
        <p:nvPicPr>
          <p:cNvPr id="28676" name="Picture 5" descr="ANd9GcQrI3-565vD9T-K05rAKUrhiTKEM0_gpqetVRdYMKNGYX-qVfCEK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3119" r="19379" b="7732"/>
          <a:stretch/>
        </p:blipFill>
        <p:spPr bwMode="auto">
          <a:xfrm>
            <a:off x="5652120" y="0"/>
            <a:ext cx="2833512" cy="387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AutoShape 7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8678" name="AutoShape 9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8679" name="AutoShape 11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8680" name="AutoShape 13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8681" name="AutoShape 15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28682" name="Picture 17" descr="T1KQhBXgNBXXb1upj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6" y="764704"/>
            <a:ext cx="45720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04359" y="3440451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铁氧体磁芯（变压器）</a:t>
            </a:r>
          </a:p>
        </p:txBody>
      </p:sp>
      <p:pic>
        <p:nvPicPr>
          <p:cNvPr id="11" name="Picture 5" descr="%E9%AB%98%E9%A2%91%E5%8F%98%E5%8E%8B%E5%99%A8%EF%BC%88PQ26-25%EF%BC%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37" y="4077072"/>
            <a:ext cx="4460430" cy="260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1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0724" name="Picture 5" descr="0,0,213,17070,568,426,14a6a6d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54" y="260648"/>
            <a:ext cx="9010848" cy="675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23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004" y="2881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u="sng" dirty="0" smtClean="0">
                <a:solidFill>
                  <a:srgbClr val="FF0000"/>
                </a:solidFill>
              </a:rPr>
              <a:t>应用</a:t>
            </a:r>
            <a:endParaRPr lang="zh-CN" alt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124744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理想变压器</a:t>
            </a:r>
            <a:endParaRPr lang="zh-CN" altLang="en-US" sz="2000" dirty="0"/>
          </a:p>
        </p:txBody>
      </p:sp>
      <p:sp>
        <p:nvSpPr>
          <p:cNvPr id="4" name="右箭头 3"/>
          <p:cNvSpPr/>
          <p:nvPr/>
        </p:nvSpPr>
        <p:spPr>
          <a:xfrm>
            <a:off x="2606203" y="1124744"/>
            <a:ext cx="43204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43692" y="1211653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=I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60082" y="1174544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1N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1N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=I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2N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2N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4345681" y="1359210"/>
            <a:ext cx="216024" cy="87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43692" y="787412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=S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2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04935" y="755412"/>
            <a:ext cx="4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192614" y="1580985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=P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/>
              </a:rPr>
              <a:t>2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>
          <a:xfrm>
            <a:off x="4292646" y="1706466"/>
            <a:ext cx="322094" cy="118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93415" y="162286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660082" y="1640169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cos</a:t>
            </a:r>
            <a:r>
              <a:rPr lang="zh-CN" altLang="zh-CN" dirty="0">
                <a:solidFill>
                  <a:srgbClr val="000000"/>
                </a:solidFill>
                <a:latin typeface="Times New Roman"/>
                <a:cs typeface="Times New Roman"/>
              </a:rPr>
              <a:t>φ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=I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US" altLang="zh-CN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/>
              </a:rPr>
              <a:t>cos</a:t>
            </a:r>
            <a:r>
              <a:rPr lang="zh-CN" altLang="zh-CN" dirty="0">
                <a:solidFill>
                  <a:srgbClr val="000000"/>
                </a:solidFill>
                <a:latin typeface="Times New Roman"/>
                <a:cs typeface="Times New Roman"/>
              </a:rPr>
              <a:t>φ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9149" y="338447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变压器的作用</a:t>
            </a:r>
            <a:endParaRPr lang="zh-CN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92004" y="3805417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、变压</a:t>
            </a:r>
            <a:endParaRPr lang="zh-CN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071449" y="6085399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、隔离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987318" y="4533094"/>
                <a:ext cx="1518813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kern="100">
                          <a:effectLst/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kern="100">
                          <a:effectLst/>
                          <a:latin typeface="Cambria Math"/>
                          <a:ea typeface="Cambria Math"/>
                          <a:cs typeface="Times New Roman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kern="100">
                          <a:effectLst/>
                          <a:latin typeface="Cambria Math"/>
                          <a:ea typeface="Cambria Math"/>
                          <a:cs typeface="Times New Roman"/>
                        </a:rPr>
                        <m:t>k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318" y="4533094"/>
                <a:ext cx="1518813" cy="6562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824368" y="5383725"/>
                <a:ext cx="1451488" cy="658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kern="100">
                          <a:effectLst/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altLang="zh-CN" i="1" kern="100">
                                  <a:effectLst/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kern="100">
                          <a:effectLst/>
                          <a:latin typeface="Cambria Math"/>
                          <a:ea typeface="Cambria Math"/>
                          <a:cs typeface="Times New Roman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effectLst/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effectLst/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kern="100">
                              <a:effectLst/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68" y="5383725"/>
                <a:ext cx="1451488" cy="6580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右箭头 22"/>
          <p:cNvSpPr/>
          <p:nvPr/>
        </p:nvSpPr>
        <p:spPr>
          <a:xfrm>
            <a:off x="931805" y="4717181"/>
            <a:ext cx="1027469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45349" y="43286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变压</a:t>
            </a:r>
            <a:endParaRPr lang="zh-CN" altLang="en-US" dirty="0"/>
          </a:p>
        </p:txBody>
      </p:sp>
      <p:sp>
        <p:nvSpPr>
          <p:cNvPr id="25" name="右箭头 24"/>
          <p:cNvSpPr/>
          <p:nvPr/>
        </p:nvSpPr>
        <p:spPr>
          <a:xfrm>
            <a:off x="1045349" y="5624781"/>
            <a:ext cx="624408" cy="175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11341" y="52321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变电流</a:t>
            </a:r>
            <a:endParaRPr lang="zh-CN" altLang="en-US" dirty="0"/>
          </a:p>
        </p:txBody>
      </p:sp>
      <p:sp>
        <p:nvSpPr>
          <p:cNvPr id="27" name="右箭头 26"/>
          <p:cNvSpPr/>
          <p:nvPr/>
        </p:nvSpPr>
        <p:spPr>
          <a:xfrm>
            <a:off x="4096534" y="5383725"/>
            <a:ext cx="1027469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096534" y="488232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变阻抗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436096" y="4904460"/>
                <a:ext cx="3019481" cy="808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kern="10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Times New Roman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den>
                          </m:f>
                        </m:num>
                        <m:den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𝑘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Cambria Math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×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4904460"/>
                <a:ext cx="3019481" cy="80829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16114" y="5800735"/>
                <a:ext cx="2367956" cy="797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92100" indent="127000" algn="just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 kern="10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kern="1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effectLst/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 kern="100">
                                  <a:effectLst/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kern="10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CN" altLang="zh-CN" i="1" kern="100">
                              <a:effectLst/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latin typeface="Cambria Math"/>
                            </a:rPr>
                            <m:t>𝑘</m:t>
                          </m:r>
                        </m:e>
                        <m:sup>
                          <m:r>
                            <a:rPr lang="en-US" altLang="zh-CN" i="1" kern="10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i="1" kern="100">
                          <a:latin typeface="Cambria Math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effectLst/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 kern="10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zh-CN" sz="1400" kern="100" dirty="0">
                  <a:latin typeface="Times New Roman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14" y="5800735"/>
                <a:ext cx="2367956" cy="7972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407583" y="21768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实际变压器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080327"/>
              </p:ext>
            </p:extLst>
          </p:nvPr>
        </p:nvGraphicFramePr>
        <p:xfrm>
          <a:off x="3904935" y="2047963"/>
          <a:ext cx="902809" cy="63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7" imgW="482391" imgH="418918" progId="Equation.DSMT4">
                  <p:embed/>
                </p:oleObj>
              </mc:Choice>
              <mc:Fallback>
                <p:oleObj name="Equation" r:id="rId7" imgW="482391" imgH="418918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935" y="2047963"/>
                        <a:ext cx="902809" cy="633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/>
          <p:cNvSpPr/>
          <p:nvPr/>
        </p:nvSpPr>
        <p:spPr>
          <a:xfrm>
            <a:off x="792594" y="287500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变压器空载和负载时：</a:t>
            </a:r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65" y="2848068"/>
            <a:ext cx="3775547" cy="41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9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8" grpId="0"/>
      <p:bldP spid="9" grpId="0"/>
      <p:bldP spid="10" grpId="0" animBg="1"/>
      <p:bldP spid="11" grpId="0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/>
      <p:bldP spid="5" grpId="0"/>
      <p:bldP spid="6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1" y="764704"/>
            <a:ext cx="8395551" cy="375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18471" y="142924"/>
            <a:ext cx="3239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prstClr val="black"/>
                </a:solidFill>
              </a:rPr>
              <a:t>1</a:t>
            </a:r>
            <a:r>
              <a:rPr lang="zh-CN" altLang="en-US" sz="2800" dirty="0" smtClean="0">
                <a:solidFill>
                  <a:prstClr val="black"/>
                </a:solidFill>
              </a:rPr>
              <a:t>、变压应用与符号</a:t>
            </a:r>
            <a:endParaRPr lang="zh-CN" altLang="en-US" sz="2800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t="16536" r="12396" b="6525"/>
          <a:stretch/>
        </p:blipFill>
        <p:spPr bwMode="auto">
          <a:xfrm>
            <a:off x="733541" y="5524953"/>
            <a:ext cx="2957689" cy="1047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://i01.pic.sogou.com/6a4a7fc42defc34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5" t="6916" r="24079"/>
          <a:stretch/>
        </p:blipFill>
        <p:spPr bwMode="auto">
          <a:xfrm>
            <a:off x="4029567" y="5294534"/>
            <a:ext cx="1885245" cy="126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www.diangon.com/image/portal/201510/13/101803rq31qxri33ml1lr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3" t="10157" r="35074" b="6345"/>
          <a:stretch/>
        </p:blipFill>
        <p:spPr bwMode="auto">
          <a:xfrm>
            <a:off x="453787" y="2932224"/>
            <a:ext cx="2766349" cy="25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054121"/>
            <a:ext cx="2141445" cy="145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61903"/>
              </p:ext>
            </p:extLst>
          </p:nvPr>
        </p:nvGraphicFramePr>
        <p:xfrm>
          <a:off x="5580112" y="4488086"/>
          <a:ext cx="3329719" cy="359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公式" r:id="rId8" imgW="2562300" imgH="200025" progId="Equation.3">
                  <p:embed/>
                </p:oleObj>
              </mc:Choice>
              <mc:Fallback>
                <p:oleObj name="公式" r:id="rId8" imgW="2562300" imgH="200025" progId="Equation.3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4488086"/>
                        <a:ext cx="3329719" cy="359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2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52182"/>
            <a:ext cx="19442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变阻抗</a:t>
            </a:r>
            <a:endParaRPr lang="zh-CN" alt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6975"/>
            <a:ext cx="4783038" cy="20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i02.pic.sogou.com/a6e914f65e3131e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t="15643" r="10316" b="11465"/>
          <a:stretch/>
        </p:blipFill>
        <p:spPr bwMode="auto">
          <a:xfrm>
            <a:off x="2339752" y="4336184"/>
            <a:ext cx="2622241" cy="18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61671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自耦调压器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8794" y="6193014"/>
            <a:ext cx="136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隔离例外</a:t>
            </a:r>
            <a:endParaRPr lang="zh-CN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04" y="3113116"/>
            <a:ext cx="2838265" cy="244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66178" y="542849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1:1</a:t>
            </a:r>
            <a:r>
              <a:rPr lang="zh-CN" altLang="en-US" dirty="0" smtClean="0"/>
              <a:t>变压器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54130" y="584399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用于电源，防止电磁干扰电源</a:t>
            </a:r>
            <a:endParaRPr lang="zh-CN" alt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1" t="8147" r="17052" b="10416"/>
          <a:stretch/>
        </p:blipFill>
        <p:spPr bwMode="auto">
          <a:xfrm>
            <a:off x="115867" y="3576290"/>
            <a:ext cx="1863314" cy="222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2780928"/>
            <a:ext cx="392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自耦调压器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035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639763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电压、电流互感器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4820" name="Picture 5" descr="ANd9GcTRl3L514DunNB2P-lIyJ6Ne15qyV8ml-E4UX0eEeBSGAN4UB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463"/>
            <a:ext cx="4724400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57200"/>
            <a:ext cx="46196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41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0"/>
            <a:ext cx="21145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4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电流互感器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659" y="1384176"/>
            <a:ext cx="8229600" cy="67667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电流互感器</a:t>
            </a:r>
          </a:p>
        </p:txBody>
      </p:sp>
      <p:pic>
        <p:nvPicPr>
          <p:cNvPr id="32772" name="Picture 5" descr="E14020402000116%20%E7%94%B5%E6%B5%81%E4%BA%92%E6%84%9F%E5%99%A8%E5%9B%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7" y="2060848"/>
            <a:ext cx="31369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8" descr="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66900"/>
            <a:ext cx="39433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36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9832" y="486325"/>
            <a:ext cx="606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系统工程师（特别是构建大的系统时）要避免：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0000" y="906325"/>
            <a:ext cx="64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</a:rPr>
              <a:t>几百</a:t>
            </a:r>
            <a:r>
              <a:rPr lang="zh-CN" altLang="en-US" dirty="0">
                <a:solidFill>
                  <a:srgbClr val="000000"/>
                </a:solidFill>
              </a:rPr>
              <a:t>伏</a:t>
            </a:r>
            <a:r>
              <a:rPr lang="zh-CN" altLang="en-US" dirty="0" smtClean="0">
                <a:solidFill>
                  <a:srgbClr val="000000"/>
                </a:solidFill>
              </a:rPr>
              <a:t>的</a:t>
            </a:r>
            <a:r>
              <a:rPr lang="en-US" altLang="zh-CN" dirty="0" smtClean="0">
                <a:solidFill>
                  <a:srgbClr val="000000"/>
                </a:solidFill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</a:rPr>
              <a:t>强电与几十伏以下控制电路（电源）没有隔离，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0"/>
            <a:r>
              <a:rPr lang="zh-CN" altLang="en-US" dirty="0" smtClean="0">
                <a:solidFill>
                  <a:srgbClr val="000000"/>
                </a:solidFill>
              </a:rPr>
              <a:t>或公用一个参考电位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9175" y="1542408"/>
            <a:ext cx="700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、即便均是弱电，将过多各种功能的弱电模块，特别是器件太多时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lvl="0"/>
            <a:r>
              <a:rPr lang="zh-CN" altLang="en-US" dirty="0" smtClean="0">
                <a:solidFill>
                  <a:srgbClr val="000000"/>
                </a:solidFill>
              </a:rPr>
              <a:t>使用同一参考电位（没有隔离。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4273" y="21887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 smtClean="0">
                <a:solidFill>
                  <a:srgbClr val="000000"/>
                </a:solidFill>
              </a:rPr>
              <a:t>隔离措施：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0172" y="255074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、光电隔离，</a:t>
            </a:r>
            <a:r>
              <a:rPr lang="en-US" altLang="zh-CN" dirty="0" smtClean="0"/>
              <a:t>PLC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I/O</a:t>
            </a:r>
            <a:r>
              <a:rPr lang="zh-CN" altLang="en-US" dirty="0" smtClean="0"/>
              <a:t>口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96952"/>
            <a:ext cx="224948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4" y="5293455"/>
            <a:ext cx="2992437" cy="15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97" y="2188739"/>
            <a:ext cx="2992526" cy="206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00" y="4365104"/>
            <a:ext cx="3039319" cy="2066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8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7" descr="ANd9GcSzd5uMJBdfqqc_nTbW8QdbRIfiI4fScE2MkHduZG55ZTCObi2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271" r="44309" b="7527"/>
          <a:stretch/>
        </p:blipFill>
        <p:spPr bwMode="auto">
          <a:xfrm>
            <a:off x="611560" y="3429000"/>
            <a:ext cx="2758339" cy="282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670" y="429550"/>
            <a:ext cx="374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zh-CN" altLang="en-US" sz="32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、变压器隔离</a:t>
            </a:r>
            <a:endParaRPr kumimoji="0" lang="zh-CN" altLang="en-US" sz="1800" b="0" i="0" u="none" strike="noStrike" kern="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1519" y="1588730"/>
            <a:ext cx="1871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</a:rPr>
              <a:t>脉冲变压器</a:t>
            </a:r>
            <a:endParaRPr lang="zh-CN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44" y="1057557"/>
            <a:ext cx="2426237" cy="186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12976"/>
            <a:ext cx="4937865" cy="290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35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29908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4" y="980728"/>
            <a:ext cx="24479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1288"/>
            <a:ext cx="486727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1" y="4077072"/>
            <a:ext cx="24193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09120"/>
            <a:ext cx="39243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8002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405" y="5373216"/>
            <a:ext cx="52101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405" y="1191288"/>
            <a:ext cx="35623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933911" y="384585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宋体" pitchFamily="2" charset="-122"/>
              </a:rPr>
              <a:t>一次、二次绕组互不相连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92278" y="6271308"/>
            <a:ext cx="6955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空载时，铁心中主磁通</a:t>
            </a:r>
            <a:r>
              <a:rPr lang="zh-CN" altLang="en-US" dirty="0">
                <a:sym typeface="Symbol" pitchFamily="18" charset="2"/>
              </a:rPr>
              <a:t>是</a:t>
            </a:r>
            <a:r>
              <a:rPr lang="zh-CN" altLang="en-US" dirty="0"/>
              <a:t>由一次绕组磁通势产生</a:t>
            </a:r>
            <a:r>
              <a:rPr lang="zh-CN" altLang="en-US" dirty="0" smtClean="0"/>
              <a:t>的</a:t>
            </a:r>
            <a:r>
              <a:rPr lang="zh-CN" altLang="en-US" dirty="0"/>
              <a:t>。</a:t>
            </a:r>
            <a:r>
              <a:rPr kumimoji="1" lang="zh-CN" altLang="en-US" dirty="0" smtClean="0"/>
              <a:t>负载</a:t>
            </a:r>
            <a:r>
              <a:rPr kumimoji="1" lang="zh-CN" altLang="en-US" dirty="0"/>
              <a:t>时，铁心中主磁通</a:t>
            </a:r>
            <a:r>
              <a:rPr kumimoji="1" lang="zh-CN" altLang="en-US" dirty="0">
                <a:sym typeface="Symbol" pitchFamily="18" charset="2"/>
              </a:rPr>
              <a:t>是</a:t>
            </a:r>
            <a:r>
              <a:rPr kumimoji="1" lang="zh-CN" altLang="en-US" dirty="0"/>
              <a:t>由一次、二次绕组磁通势共同产生的合成磁通</a:t>
            </a:r>
            <a:r>
              <a:rPr lang="en-US" altLang="zh-CN" dirty="0" smtClean="0"/>
              <a:t>,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8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7573" y="188640"/>
            <a:ext cx="4474427" cy="80196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控制变压器</a:t>
            </a:r>
          </a:p>
        </p:txBody>
      </p:sp>
      <p:sp>
        <p:nvSpPr>
          <p:cNvPr id="31748" name="AutoShape 5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1749" name="AutoShape 7" descr="9k="/>
          <p:cNvSpPr>
            <a:spLocks noChangeAspect="1" noChangeArrowheads="1"/>
          </p:cNvSpPr>
          <p:nvPr/>
        </p:nvSpPr>
        <p:spPr bwMode="auto">
          <a:xfrm>
            <a:off x="76200" y="46038"/>
            <a:ext cx="2105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31750" name="Picture 9" descr="2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" y="990600"/>
            <a:ext cx="5678488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10"/>
          <p:cNvSpPr txBox="1">
            <a:spLocks noChangeArrowheads="1"/>
          </p:cNvSpPr>
          <p:nvPr/>
        </p:nvSpPr>
        <p:spPr bwMode="auto">
          <a:xfrm>
            <a:off x="3491880" y="630932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000000"/>
                </a:solidFill>
              </a:rPr>
              <a:t>多个输出电压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91855" y="3356992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 smtClean="0">
                <a:solidFill>
                  <a:srgbClr val="FF0000"/>
                </a:solidFill>
              </a:rPr>
              <a:t>隔离变压器</a:t>
            </a:r>
            <a:endParaRPr lang="zh-CN" alt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8144" y="443711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K=1:1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>
          <a:xfrm>
            <a:off x="6084168" y="3880212"/>
            <a:ext cx="288032" cy="484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4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</a:t>
            </a:r>
            <a:r>
              <a:rPr lang="en-US" altLang="zh-CN" dirty="0" smtClean="0"/>
              <a:t>USB</a:t>
            </a:r>
            <a:r>
              <a:rPr lang="zh-CN" altLang="en-US" dirty="0" smtClean="0"/>
              <a:t>充电</a:t>
            </a:r>
            <a:endParaRPr lang="zh-CN" altLang="en-US" dirty="0"/>
          </a:p>
        </p:txBody>
      </p:sp>
      <p:pic>
        <p:nvPicPr>
          <p:cNvPr id="4" name="Picture 2" descr="https://timgsa.baidu.com/timg?image&amp;quality=80&amp;size=b9999_10000&amp;sec=1520312753098&amp;di=0a5ca1ae3022df4c9cfccc360ac87796&amp;imgtype=0&amp;src=http%3A%2F%2Fimage.big5.made-in-china.com%2F2f0j01lBVQnmDJlCot%2F%25E5%25A2%2599%25E5%25A3%2581%25E6%258F%2592%25E5%25BA%25A7%25E5%2586%2585%25E7%25BD%25AEUSB%25E5%2585%2585%25E7%2594%25B5%25E7%25BA%25BF%25E8%25B7%25AF%25E6%259D%25B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21837" r="12013" b="13345"/>
          <a:stretch/>
        </p:blipFill>
        <p:spPr bwMode="auto">
          <a:xfrm>
            <a:off x="467544" y="1525258"/>
            <a:ext cx="4459111" cy="493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1772816"/>
            <a:ext cx="338725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2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zsc.com/dzbbs/uploadfile/2012491038241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5507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2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磁耦合芯片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255" y="2638653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0000"/>
                </a:solidFill>
                <a:latin typeface="宋体"/>
              </a:rPr>
              <a:t>优点</a:t>
            </a:r>
            <a:endParaRPr lang="en-US" altLang="zh-CN" b="1" dirty="0" smtClean="0">
              <a:solidFill>
                <a:srgbClr val="000000"/>
              </a:solidFill>
              <a:latin typeface="宋体"/>
            </a:endParaRPr>
          </a:p>
          <a:p>
            <a:pPr lvl="0"/>
            <a:r>
              <a:rPr lang="en-US" altLang="zh-CN" b="1" dirty="0" smtClean="0">
                <a:solidFill>
                  <a:srgbClr val="000000"/>
                </a:solidFill>
                <a:latin typeface="宋体"/>
              </a:rPr>
              <a:t>1</a:t>
            </a:r>
            <a:r>
              <a:rPr lang="zh-CN" altLang="en-US" b="1" dirty="0" smtClean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磁耦隔离器具有非常高的带宽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：</a:t>
            </a:r>
            <a:endParaRPr lang="en-US" altLang="zh-CN" dirty="0" smtClean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7852" y="32849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 smtClean="0">
                <a:solidFill>
                  <a:srgbClr val="000000"/>
                </a:solidFill>
                <a:latin typeface="Times New Roman Bold"/>
              </a:rPr>
              <a:t>iCoupler</a:t>
            </a:r>
            <a:r>
              <a:rPr lang="zh-CN" altLang="en-US" b="1" dirty="0" smtClean="0">
                <a:solidFill>
                  <a:srgbClr val="000000"/>
                </a:solidFill>
                <a:latin typeface="宋体"/>
              </a:rPr>
              <a:t>与</a:t>
            </a:r>
            <a:r>
              <a:rPr lang="zh-CN" altLang="en-US" b="1" dirty="0">
                <a:solidFill>
                  <a:srgbClr val="000000"/>
                </a:solidFill>
                <a:latin typeface="宋体"/>
              </a:rPr>
              <a:t>光耦的比较</a:t>
            </a:r>
          </a:p>
        </p:txBody>
      </p:sp>
      <p:sp>
        <p:nvSpPr>
          <p:cNvPr id="7" name="矩形 6"/>
          <p:cNvSpPr/>
          <p:nvPr/>
        </p:nvSpPr>
        <p:spPr>
          <a:xfrm>
            <a:off x="337852" y="149407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/>
              </a:rPr>
              <a:t>典型型号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ADUM1201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ADUM1411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20608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Datasheet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907704" y="2245514"/>
            <a:ext cx="86409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68465" y="20608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互联网搜索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68465" y="58772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Times New Roman"/>
              </a:rPr>
              <a:t>ADUM1201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内部</a:t>
            </a:r>
            <a:r>
              <a:rPr lang="zh-CN" altLang="en-US" dirty="0">
                <a:solidFill>
                  <a:srgbClr val="000000"/>
                </a:solidFill>
                <a:latin typeface="宋体"/>
              </a:rPr>
              <a:t>框图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88" y="3868719"/>
            <a:ext cx="4423962" cy="189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1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9" grpId="0"/>
      <p:bldP spid="10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83568" y="707504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arial"/>
              </a:rPr>
              <a:t>特殊用途的特种变压器如：</a:t>
            </a:r>
            <a:r>
              <a:rPr lang="zh-CN" altLang="en-US" sz="2400" dirty="0">
                <a:solidFill>
                  <a:srgbClr val="3366CC"/>
                </a:solidFill>
                <a:latin typeface="arial"/>
                <a:hlinkClick r:id="rId2"/>
              </a:rPr>
              <a:t>电炉变压器</a:t>
            </a:r>
            <a:r>
              <a:rPr lang="zh-CN" altLang="en-US" sz="2400" dirty="0">
                <a:solidFill>
                  <a:srgbClr val="333333"/>
                </a:solidFill>
                <a:latin typeface="arial"/>
              </a:rPr>
              <a:t>、</a:t>
            </a:r>
            <a:r>
              <a:rPr lang="zh-CN" altLang="en-US" sz="2400" dirty="0">
                <a:solidFill>
                  <a:srgbClr val="3366CC"/>
                </a:solidFill>
                <a:latin typeface="arial"/>
                <a:hlinkClick r:id="rId3"/>
              </a:rPr>
              <a:t>电焊变压器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702474" y="12687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/>
              </a:rPr>
              <a:t>为了保证焊接质量和电弧的稳定性，弧焊变压器必须具有陡降外特性。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0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6" y="7665"/>
            <a:ext cx="12096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6" y="4604619"/>
            <a:ext cx="8693648" cy="518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5122740"/>
            <a:ext cx="66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6</a:t>
            </a:r>
            <a:r>
              <a:rPr lang="zh-CN" altLang="en-US" sz="1600" dirty="0" smtClean="0"/>
              <a:t>、变压器空载和负载时假设</a:t>
            </a:r>
            <a:r>
              <a:rPr lang="en-US" altLang="zh-CN" sz="1600" kern="100" dirty="0">
                <a:latin typeface="Times New Roman"/>
              </a:rPr>
              <a:t>U</a:t>
            </a:r>
            <a:r>
              <a:rPr lang="en-US" altLang="zh-CN" sz="1600" kern="100" baseline="-25000" dirty="0">
                <a:latin typeface="Times New Roman"/>
              </a:rPr>
              <a:t>1</a:t>
            </a:r>
            <a:r>
              <a:rPr lang="zh-CN" altLang="zh-CN" sz="1600" kern="100" dirty="0">
                <a:cs typeface="Times New Roman"/>
              </a:rPr>
              <a:t>≈</a:t>
            </a:r>
            <a:r>
              <a:rPr lang="en-US" altLang="zh-CN" sz="1600" kern="100" dirty="0" smtClean="0">
                <a:latin typeface="Times New Roman"/>
              </a:rPr>
              <a:t>E</a:t>
            </a:r>
            <a:r>
              <a:rPr lang="en-US" altLang="zh-CN" sz="1600" kern="100" baseline="-25000" dirty="0" smtClean="0">
                <a:latin typeface="Times New Roman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</a:rPr>
              <a:t> </a:t>
            </a:r>
            <a:r>
              <a:rPr lang="zh-CN" altLang="en-US" sz="1600" dirty="0" smtClean="0">
                <a:solidFill>
                  <a:prstClr val="black"/>
                </a:solidFill>
              </a:rPr>
              <a:t>，需要满足什么条件？</a:t>
            </a:r>
            <a:endParaRPr lang="zh-CN" alt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" y="5498858"/>
            <a:ext cx="7884368" cy="127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90721"/>
            <a:ext cx="86677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066636" y="640294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注意</a:t>
            </a:r>
            <a:r>
              <a:rPr lang="en-US" altLang="zh-CN" dirty="0" smtClean="0">
                <a:solidFill>
                  <a:srgbClr val="000000"/>
                </a:solidFill>
                <a:latin typeface="宋体"/>
              </a:rPr>
              <a:t>7</a:t>
            </a:r>
            <a:r>
              <a:rPr lang="zh-CN" altLang="en-US" dirty="0" smtClean="0">
                <a:solidFill>
                  <a:srgbClr val="000000"/>
                </a:solidFill>
                <a:latin typeface="宋体"/>
              </a:rPr>
              <a:t>题计算平时作业分数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7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76672"/>
            <a:ext cx="52768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76" y="1052736"/>
            <a:ext cx="5048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4174" y="16915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同相位</a:t>
            </a:r>
            <a:endParaRPr lang="zh-CN" alt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14" y="1138461"/>
            <a:ext cx="18669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58" y="2201348"/>
            <a:ext cx="2088232" cy="25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35" y="2708920"/>
            <a:ext cx="522922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13" y="3068960"/>
            <a:ext cx="45720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40" y="3573016"/>
            <a:ext cx="5334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9" y="3734940"/>
            <a:ext cx="14763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221" y="4365104"/>
            <a:ext cx="52006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46" y="4797152"/>
            <a:ext cx="51054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9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1" y="408738"/>
            <a:ext cx="4863005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08720"/>
            <a:ext cx="32194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08720"/>
            <a:ext cx="8953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82" y="894608"/>
            <a:ext cx="5524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54" y="1318651"/>
            <a:ext cx="47815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54" y="1755791"/>
            <a:ext cx="49911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23" y="2204864"/>
            <a:ext cx="14859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" y="2252488"/>
            <a:ext cx="131445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52488"/>
            <a:ext cx="13239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04" y="2114375"/>
            <a:ext cx="19812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3860139" y="2252488"/>
            <a:ext cx="360040" cy="138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04" y="2780928"/>
            <a:ext cx="56769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23" y="3313289"/>
            <a:ext cx="49720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2" y="3303764"/>
            <a:ext cx="10477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74349"/>
            <a:ext cx="11715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870219"/>
            <a:ext cx="6820696" cy="28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79" y="4437112"/>
            <a:ext cx="28098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79" y="4941168"/>
            <a:ext cx="48958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79" y="5517232"/>
            <a:ext cx="50006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9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24765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6" y="908720"/>
            <a:ext cx="52673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327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50" y="1628800"/>
            <a:ext cx="47529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25" y="2132856"/>
            <a:ext cx="51816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77" y="2564904"/>
            <a:ext cx="49053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25" y="2993529"/>
            <a:ext cx="48006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25" y="3553073"/>
            <a:ext cx="52006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75" y="4005064"/>
            <a:ext cx="48387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925" y="4581128"/>
            <a:ext cx="53054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75" y="5301208"/>
            <a:ext cx="54006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9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6388"/>
            <a:ext cx="63817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48291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16859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8286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001910"/>
              </p:ext>
            </p:extLst>
          </p:nvPr>
        </p:nvGraphicFramePr>
        <p:xfrm>
          <a:off x="813092" y="4869160"/>
          <a:ext cx="26574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SmartDraw" r:id="rId7" imgW="2548128" imgH="1101852" progId="SmartDraw.2">
                  <p:embed/>
                </p:oleObj>
              </mc:Choice>
              <mc:Fallback>
                <p:oleObj name="SmartDraw" r:id="rId7" imgW="2548128" imgH="1101852" progId="SmartDraw.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92" y="4869160"/>
                        <a:ext cx="265747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95791"/>
              </p:ext>
            </p:extLst>
          </p:nvPr>
        </p:nvGraphicFramePr>
        <p:xfrm>
          <a:off x="754465" y="3284984"/>
          <a:ext cx="260985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SmartDraw" r:id="rId9" imgW="2346960" imgH="1179576" progId="SmartDraw.2">
                  <p:embed/>
                </p:oleObj>
              </mc:Choice>
              <mc:Fallback>
                <p:oleObj name="SmartDraw" r:id="rId9" imgW="2346960" imgH="1179576" progId="SmartDraw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465" y="3284984"/>
                        <a:ext cx="2609850" cy="1304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159144" y="625917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/>
              <a:t>变压器</a:t>
            </a:r>
            <a:r>
              <a:rPr lang="zh-CN" altLang="zh-CN" dirty="0"/>
              <a:t>等值电路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1835696" y="450912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439" y="1972800"/>
            <a:ext cx="2380473" cy="46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9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变压器组成</a:t>
            </a:r>
          </a:p>
        </p:txBody>
      </p:sp>
      <p:pic>
        <p:nvPicPr>
          <p:cNvPr id="24580" name="Picture 5" descr="124072524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2406" r="6444"/>
          <a:stretch/>
        </p:blipFill>
        <p:spPr bwMode="auto">
          <a:xfrm>
            <a:off x="-992" y="1556792"/>
            <a:ext cx="4380089" cy="446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i01.pic.sogou.com/41358bccd3ce81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2" t="6112" r="7745"/>
          <a:stretch/>
        </p:blipFill>
        <p:spPr bwMode="auto">
          <a:xfrm>
            <a:off x="4370997" y="1988840"/>
            <a:ext cx="4657399" cy="34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变压器线圈</a:t>
            </a:r>
          </a:p>
        </p:txBody>
      </p:sp>
      <p:pic>
        <p:nvPicPr>
          <p:cNvPr id="25604" name="Picture 7" descr="124237888842213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t="25521" r="63562" b="26439"/>
          <a:stretch/>
        </p:blipFill>
        <p:spPr bwMode="auto">
          <a:xfrm>
            <a:off x="323528" y="1124744"/>
            <a:ext cx="1471405" cy="171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ANd9GcR-oaXD4BU4oq4RJ7cHySQR7KW42_dNFws0OKC4nmu3sWXtAM-HH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08720"/>
            <a:ext cx="44196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meiti.fabumao.cn/yishang2/3CA17DCE45EE744FD552B003849F79B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8183" r="69122" b="20484"/>
          <a:stretch/>
        </p:blipFill>
        <p:spPr bwMode="auto">
          <a:xfrm>
            <a:off x="2339752" y="908720"/>
            <a:ext cx="1731050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01.pic.sogou.com/62908f8f7e0ae9e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10643" r="61489" b="5970"/>
          <a:stretch/>
        </p:blipFill>
        <p:spPr bwMode="auto">
          <a:xfrm>
            <a:off x="431572" y="3573016"/>
            <a:ext cx="221110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ANd9GcSRTNMBF2tzmwk46drkpKqAiG-dNpMg2JTLt6Oschxr-Sjj82Jmt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15375" r="11103" b="14343"/>
          <a:stretch/>
        </p:blipFill>
        <p:spPr bwMode="auto">
          <a:xfrm>
            <a:off x="4283968" y="4203776"/>
            <a:ext cx="2294301" cy="18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78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变压器铁芯</a:t>
            </a:r>
          </a:p>
        </p:txBody>
      </p:sp>
      <p:pic>
        <p:nvPicPr>
          <p:cNvPr id="26628" name="Picture 5" descr="%E9%9D%9E%E6%99%B6%E5%90%88%E9%87%91%E5%8F%98%E5%8E%8B%E5%99%A8%E9%93%81%E8%8A%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8575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ANd9GcQPMOAvRzu7YFCIJwA4NDw7f3RoL0nJvXlnjESpM7tCqdhY6X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6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439</Words>
  <Application>Microsoft Office PowerPoint</Application>
  <PresentationFormat>全屏显示(4:3)</PresentationFormat>
  <Paragraphs>72</Paragraphs>
  <Slides>25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Office 主题</vt:lpstr>
      <vt:lpstr>默认设计模板</vt:lpstr>
      <vt:lpstr>SmartDraw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变压器组成</vt:lpstr>
      <vt:lpstr>变压器线圈</vt:lpstr>
      <vt:lpstr>变压器铁芯</vt:lpstr>
      <vt:lpstr>铁氧体</vt:lpstr>
      <vt:lpstr>变压器线圈与C型铁芯变压器</vt:lpstr>
      <vt:lpstr>PowerPoint 演示文稿</vt:lpstr>
      <vt:lpstr>PowerPoint 演示文稿</vt:lpstr>
      <vt:lpstr>PowerPoint 演示文稿</vt:lpstr>
      <vt:lpstr>PowerPoint 演示文稿</vt:lpstr>
      <vt:lpstr>电压、电流互感器</vt:lpstr>
      <vt:lpstr>电流互感器</vt:lpstr>
      <vt:lpstr>PowerPoint 演示文稿</vt:lpstr>
      <vt:lpstr>PowerPoint 演示文稿</vt:lpstr>
      <vt:lpstr>控制变压器</vt:lpstr>
      <vt:lpstr>手机USB充电</vt:lpstr>
      <vt:lpstr>PowerPoint 演示文稿</vt:lpstr>
      <vt:lpstr>磁耦合芯片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自动控制元件-绪论</dc:title>
  <dc:creator>Administrator</dc:creator>
  <cp:lastModifiedBy>ZMR</cp:lastModifiedBy>
  <cp:revision>95</cp:revision>
  <cp:lastPrinted>2018-10-17T02:40:54Z</cp:lastPrinted>
  <dcterms:created xsi:type="dcterms:W3CDTF">2018-02-26T02:01:43Z</dcterms:created>
  <dcterms:modified xsi:type="dcterms:W3CDTF">2019-10-28T08:56:52Z</dcterms:modified>
</cp:coreProperties>
</file>